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8" r:id="rId4"/>
    <p:sldId id="259" r:id="rId5"/>
    <p:sldId id="269" r:id="rId6"/>
    <p:sldId id="273" r:id="rId7"/>
    <p:sldId id="294" r:id="rId8"/>
    <p:sldId id="270" r:id="rId9"/>
    <p:sldId id="261" r:id="rId10"/>
    <p:sldId id="295" r:id="rId11"/>
    <p:sldId id="296" r:id="rId12"/>
    <p:sldId id="257" r:id="rId13"/>
    <p:sldId id="297" r:id="rId14"/>
    <p:sldId id="263" r:id="rId15"/>
    <p:sldId id="298" r:id="rId16"/>
    <p:sldId id="300" r:id="rId17"/>
    <p:sldId id="299" r:id="rId18"/>
    <p:sldId id="267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74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  <a:srgbClr val="DEF64C"/>
    <a:srgbClr val="F8FBCD"/>
    <a:srgbClr val="00D25F"/>
    <a:srgbClr val="F4F9B1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4"/>
          <c:w val="0.85238968617398692"/>
          <c:h val="0.6957956093753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178930789.91</c:v>
                </c:pt>
                <c:pt idx="1">
                  <c:v>205398240.39000005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39619627.420000002</c:v>
                </c:pt>
                <c:pt idx="1">
                  <c:v>40075291.410000004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24469354.07</c:v>
                </c:pt>
                <c:pt idx="1">
                  <c:v>21975377.140000001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906240"/>
        <c:axId val="41422784"/>
      </c:barChart>
      <c:catAx>
        <c:axId val="152906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41422784"/>
        <c:crosses val="autoZero"/>
        <c:auto val="1"/>
        <c:lblAlgn val="ctr"/>
        <c:lblOffset val="100"/>
        <c:noMultiLvlLbl val="0"/>
      </c:catAx>
      <c:valAx>
        <c:axId val="4142278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152906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6"/>
          <c:y val="3.2710474646287679E-2"/>
          <c:w val="0.76377604872883265"/>
          <c:h val="0.16652918799712077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500</c:v>
                </c:pt>
                <c:pt idx="1">
                  <c:v>250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109504"/>
        <c:axId val="41474240"/>
        <c:axId val="0"/>
      </c:bar3DChart>
      <c:catAx>
        <c:axId val="12910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474240"/>
        <c:crosses val="autoZero"/>
        <c:auto val="1"/>
        <c:lblAlgn val="ctr"/>
        <c:lblOffset val="100"/>
        <c:noMultiLvlLbl val="0"/>
      </c:catAx>
      <c:valAx>
        <c:axId val="414742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10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226415.9</c:v>
                </c:pt>
                <c:pt idx="1">
                  <c:v>113086.9</c:v>
                </c:pt>
                <c:pt idx="2">
                  <c:v>267804.40000000002</c:v>
                </c:pt>
                <c:pt idx="3">
                  <c:v>415991.5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59872"/>
        <c:axId val="129557632"/>
        <c:axId val="0"/>
      </c:bar3DChart>
      <c:catAx>
        <c:axId val="12935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9557632"/>
        <c:crosses val="autoZero"/>
        <c:auto val="1"/>
        <c:lblAlgn val="ctr"/>
        <c:lblOffset val="100"/>
        <c:noMultiLvlLbl val="0"/>
      </c:catAx>
      <c:valAx>
        <c:axId val="12955763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35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307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738240"/>
        <c:axId val="129560512"/>
        <c:axId val="0"/>
      </c:bar3DChart>
      <c:catAx>
        <c:axId val="12973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9560512"/>
        <c:crosses val="autoZero"/>
        <c:auto val="1"/>
        <c:lblAlgn val="ctr"/>
        <c:lblOffset val="100"/>
        <c:noMultiLvlLbl val="0"/>
      </c:catAx>
      <c:valAx>
        <c:axId val="1295605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73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75156</c:v>
                </c:pt>
                <c:pt idx="1">
                  <c:v>289159.59999999998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737216"/>
        <c:axId val="129563392"/>
        <c:axId val="0"/>
      </c:bar3DChart>
      <c:catAx>
        <c:axId val="12973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9563392"/>
        <c:crosses val="autoZero"/>
        <c:auto val="1"/>
        <c:lblAlgn val="ctr"/>
        <c:lblOffset val="100"/>
        <c:noMultiLvlLbl val="0"/>
      </c:catAx>
      <c:valAx>
        <c:axId val="1295633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73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7"/>
          <c:y val="3.186297201545508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34306.1</c:v>
                </c:pt>
                <c:pt idx="1">
                  <c:v>26614.400000000001</c:v>
                </c:pt>
                <c:pt idx="2">
                  <c:v>800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86560"/>
        <c:axId val="130279104"/>
        <c:axId val="0"/>
      </c:bar3DChart>
      <c:catAx>
        <c:axId val="12998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279104"/>
        <c:crosses val="autoZero"/>
        <c:auto val="1"/>
        <c:lblAlgn val="ctr"/>
        <c:lblOffset val="100"/>
        <c:noMultiLvlLbl val="0"/>
      </c:catAx>
      <c:valAx>
        <c:axId val="1302791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98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7"/>
          <c:y val="3.186297201545508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1800</c:v>
                </c:pt>
                <c:pt idx="1">
                  <c:v>750</c:v>
                </c:pt>
                <c:pt idx="2">
                  <c:v>900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000896"/>
        <c:axId val="130281984"/>
        <c:axId val="0"/>
      </c:bar3DChart>
      <c:catAx>
        <c:axId val="13000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281984"/>
        <c:crosses val="autoZero"/>
        <c:auto val="1"/>
        <c:lblAlgn val="ctr"/>
        <c:lblOffset val="100"/>
        <c:noMultiLvlLbl val="0"/>
      </c:catAx>
      <c:valAx>
        <c:axId val="1302819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00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7"/>
          <c:y val="3.186297201545508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14838.6</c:v>
                </c:pt>
                <c:pt idx="1">
                  <c:v>3200</c:v>
                </c:pt>
                <c:pt idx="2">
                  <c:v>3400</c:v>
                </c:pt>
                <c:pt idx="3">
                  <c:v>3600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402816"/>
        <c:axId val="130284864"/>
        <c:axId val="0"/>
      </c:bar3DChart>
      <c:catAx>
        <c:axId val="13040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284864"/>
        <c:crosses val="autoZero"/>
        <c:auto val="1"/>
        <c:lblAlgn val="ctr"/>
        <c:lblOffset val="100"/>
        <c:noMultiLvlLbl val="0"/>
      </c:catAx>
      <c:valAx>
        <c:axId val="1302848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40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7"/>
          <c:y val="3.186297201545508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540</c:v>
                </c:pt>
                <c:pt idx="1">
                  <c:v>270</c:v>
                </c:pt>
                <c:pt idx="2">
                  <c:v>270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402304"/>
        <c:axId val="130599168"/>
        <c:axId val="0"/>
      </c:bar3DChart>
      <c:catAx>
        <c:axId val="13040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599168"/>
        <c:crosses val="autoZero"/>
        <c:auto val="1"/>
        <c:lblAlgn val="ctr"/>
        <c:lblOffset val="100"/>
        <c:noMultiLvlLbl val="0"/>
      </c:catAx>
      <c:valAx>
        <c:axId val="1305991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40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9"/>
          <c:y val="0.13673105390692331"/>
          <c:w val="0.80584026699736067"/>
          <c:h val="0.75005742605176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200.6</c:v>
                </c:pt>
                <c:pt idx="1">
                  <c:v>212.1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695168"/>
        <c:axId val="130602048"/>
        <c:axId val="0"/>
      </c:bar3DChart>
      <c:catAx>
        <c:axId val="13069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602048"/>
        <c:crosses val="autoZero"/>
        <c:auto val="1"/>
        <c:lblAlgn val="ctr"/>
        <c:lblOffset val="100"/>
        <c:noMultiLvlLbl val="0"/>
      </c:catAx>
      <c:valAx>
        <c:axId val="1306020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69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9"/>
          <c:y val="9.3669726932697775E-2"/>
          <c:w val="0.80584026699736067"/>
          <c:h val="0.75005742605176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45327</c:v>
                </c:pt>
                <c:pt idx="1">
                  <c:v>21512.9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18208"/>
        <c:axId val="130818048"/>
        <c:axId val="0"/>
      </c:bar3DChart>
      <c:catAx>
        <c:axId val="13071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818048"/>
        <c:crosses val="autoZero"/>
        <c:auto val="1"/>
        <c:lblAlgn val="ctr"/>
        <c:lblOffset val="100"/>
        <c:noMultiLvlLbl val="0"/>
      </c:catAx>
      <c:valAx>
        <c:axId val="1308180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71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0832880167310842E-2"/>
          <c:y val="6.0917276552605266E-2"/>
          <c:w val="0.91781281788202418"/>
          <c:h val="0.812240046244861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27852.6</c:v>
                </c:pt>
                <c:pt idx="1">
                  <c:v>27925.200000000001</c:v>
                </c:pt>
                <c:pt idx="2">
                  <c:v>28433.1</c:v>
                </c:pt>
                <c:pt idx="3">
                  <c:v>29736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270925.2</c:v>
                </c:pt>
                <c:pt idx="1">
                  <c:v>385156.9</c:v>
                </c:pt>
                <c:pt idx="2">
                  <c:v>214341.1</c:v>
                </c:pt>
                <c:pt idx="3">
                  <c:v>336923.4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433.6</c:v>
                </c:pt>
                <c:pt idx="1">
                  <c:v>548.5</c:v>
                </c:pt>
                <c:pt idx="2">
                  <c:v>548.5</c:v>
                </c:pt>
                <c:pt idx="3">
                  <c:v>548.5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5052.8999999999996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2983040"/>
        <c:axId val="46627584"/>
        <c:axId val="0"/>
      </c:bar3DChart>
      <c:catAx>
        <c:axId val="15298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627584"/>
        <c:crosses val="autoZero"/>
        <c:auto val="1"/>
        <c:lblAlgn val="ctr"/>
        <c:lblOffset val="100"/>
        <c:noMultiLvlLbl val="0"/>
      </c:catAx>
      <c:valAx>
        <c:axId val="46627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298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5.8518237556938121E-2"/>
          <c:w val="0.24661453308306874"/>
          <c:h val="0.9359702220586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168832767569061"/>
          <c:y val="3.4879962832412577E-2"/>
          <c:w val="0.80584026699736067"/>
          <c:h val="0.75005742605176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8513.2999999999956</c:v>
                </c:pt>
                <c:pt idx="2">
                  <c:v>8513.2999999999956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17696"/>
        <c:axId val="130820928"/>
        <c:axId val="0"/>
      </c:bar3DChart>
      <c:catAx>
        <c:axId val="130717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0820928"/>
        <c:crosses val="autoZero"/>
        <c:auto val="1"/>
        <c:lblAlgn val="ctr"/>
        <c:lblOffset val="100"/>
        <c:noMultiLvlLbl val="0"/>
      </c:catAx>
      <c:valAx>
        <c:axId val="1308209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71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9"/>
          <c:w val="0.70717345683479416"/>
          <c:h val="0.741824872263632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717E-3"/>
                  <c:y val="-2.6323774970276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738675.4</c:v>
                </c:pt>
                <c:pt idx="1">
                  <c:v>585632.1</c:v>
                </c:pt>
                <c:pt idx="2">
                  <c:v>727514.4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7579417504335268E-2"/>
                  <c:y val="-9.2842088855798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0932891514504E-2"/>
                  <c:y val="-1.68940598639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37E-2"/>
                  <c:y val="-2.113902767022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757822.1</c:v>
                </c:pt>
                <c:pt idx="1">
                  <c:v>585632.1</c:v>
                </c:pt>
                <c:pt idx="2">
                  <c:v>727514.4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985590972983682E-2"/>
                  <c:y val="-2.119934435145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64E-2"/>
                  <c:y val="-2.5696771668819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7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3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#,##0.0">
                  <c:v>-19146.7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126961664"/>
        <c:axId val="155920640"/>
        <c:axId val="0"/>
      </c:bar3DChart>
      <c:catAx>
        <c:axId val="1269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55920640"/>
        <c:crosses val="autoZero"/>
        <c:auto val="1"/>
        <c:lblAlgn val="ctr"/>
        <c:lblOffset val="1000"/>
        <c:noMultiLvlLbl val="0"/>
      </c:catAx>
      <c:valAx>
        <c:axId val="155920640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0" sourceLinked="1"/>
        <c:majorTickMark val="out"/>
        <c:minorTickMark val="none"/>
        <c:tickLblPos val="nextTo"/>
        <c:crossAx val="12696166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37891287941191"/>
          <c:y val="1.5134826289142481E-2"/>
          <c:w val="0.72515983219742353"/>
          <c:h val="0.979826051073690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19"/>
          <c:dPt>
            <c:idx val="0"/>
            <c:bubble3D val="0"/>
            <c:explosion val="18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270000"/>
                    </a:schemeClr>
                  </a:gs>
                  <a:gs pos="25000">
                    <a:schemeClr val="accent1">
                      <a:tint val="60000"/>
                      <a:satMod val="300000"/>
                    </a:schemeClr>
                  </a:gs>
                  <a:gs pos="100000">
                    <a:schemeClr val="accent1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67.558032419482004</c:v>
                </c:pt>
                <c:pt idx="1">
                  <c:v>19.051555767507981</c:v>
                </c:pt>
                <c:pt idx="2">
                  <c:v>0.68608450452949366</c:v>
                </c:pt>
                <c:pt idx="3">
                  <c:v>5.8467943861758576</c:v>
                </c:pt>
                <c:pt idx="4">
                  <c:v>6.2908959767734371</c:v>
                </c:pt>
                <c:pt idx="5">
                  <c:v>0.56663694553114752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511969.7</c:v>
                </c:pt>
                <c:pt idx="1">
                  <c:v>144376.9</c:v>
                </c:pt>
                <c:pt idx="2">
                  <c:v>5199.3</c:v>
                </c:pt>
                <c:pt idx="3">
                  <c:v>44308.3</c:v>
                </c:pt>
                <c:pt idx="4">
                  <c:v>47673.8</c:v>
                </c:pt>
                <c:pt idx="5" formatCode="#,##0.0">
                  <c:v>4294.1000000000004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Социальная политика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757822.1</c:v>
                </c:pt>
                <c:pt idx="1">
                  <c:v>757822.1</c:v>
                </c:pt>
                <c:pt idx="2">
                  <c:v>757822.1</c:v>
                </c:pt>
                <c:pt idx="3">
                  <c:v>757822.1</c:v>
                </c:pt>
                <c:pt idx="4">
                  <c:v>757822.1</c:v>
                </c:pt>
                <c:pt idx="5">
                  <c:v>757822.1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22E-2"/>
          <c:w val="0.6761453742111273"/>
          <c:h val="0.871167275273509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372116.7</c:v>
                </c:pt>
                <c:pt idx="1">
                  <c:v>370742.5</c:v>
                </c:pt>
                <c:pt idx="2">
                  <c:v>390042.5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385705.4</c:v>
                </c:pt>
                <c:pt idx="1">
                  <c:v>214889.60000000001</c:v>
                </c:pt>
                <c:pt idx="2">
                  <c:v>337471.9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77E-2"/>
                  <c:y val="2.3206485829059932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37236736"/>
        <c:axId val="41476672"/>
        <c:axId val="0"/>
      </c:bar3DChart>
      <c:catAx>
        <c:axId val="3723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41476672"/>
        <c:crosses val="autoZero"/>
        <c:auto val="1"/>
        <c:lblAlgn val="ctr"/>
        <c:lblOffset val="100"/>
        <c:noMultiLvlLbl val="0"/>
      </c:catAx>
      <c:valAx>
        <c:axId val="414766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23673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315021077322645"/>
          <c:y val="0.19053680984299817"/>
          <c:w val="0.20414054288953146"/>
          <c:h val="0.61796861752203125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5125909433486376"/>
          <c:y val="5.3198195369596614E-2"/>
          <c:w val="0.80584026699736067"/>
          <c:h val="0.774471918579095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13517.8</c:v>
                </c:pt>
                <c:pt idx="1">
                  <c:v>14041.1</c:v>
                </c:pt>
                <c:pt idx="2">
                  <c:v>15909.4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755200"/>
        <c:axId val="41478400"/>
        <c:axId val="0"/>
      </c:bar3DChart>
      <c:catAx>
        <c:axId val="12875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478400"/>
        <c:crosses val="autoZero"/>
        <c:auto val="1"/>
        <c:lblAlgn val="ctr"/>
        <c:lblOffset val="100"/>
        <c:noMultiLvlLbl val="0"/>
      </c:catAx>
      <c:valAx>
        <c:axId val="41478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75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4"/>
          <c:y val="5.3198195369596614E-2"/>
          <c:w val="0.80584026699736067"/>
          <c:h val="0.774471918579095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10071.200000000004</c:v>
                </c:pt>
                <c:pt idx="1">
                  <c:v>2824.8</c:v>
                </c:pt>
                <c:pt idx="2">
                  <c:v>4573.4000000000005</c:v>
                </c:pt>
                <c:pt idx="3">
                  <c:v>3743.7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105920"/>
        <c:axId val="41481280"/>
        <c:axId val="0"/>
      </c:bar3DChart>
      <c:catAx>
        <c:axId val="12910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481280"/>
        <c:crosses val="autoZero"/>
        <c:auto val="1"/>
        <c:lblAlgn val="ctr"/>
        <c:lblOffset val="100"/>
        <c:noMultiLvlLbl val="0"/>
      </c:catAx>
      <c:valAx>
        <c:axId val="414812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10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317593840924582"/>
          <c:y val="0.13657232529718918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90704</c:v>
                </c:pt>
                <c:pt idx="1">
                  <c:v>39719.1</c:v>
                </c:pt>
                <c:pt idx="2">
                  <c:v>73319.600000000006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949248"/>
        <c:axId val="41468480"/>
        <c:axId val="0"/>
      </c:bar3DChart>
      <c:catAx>
        <c:axId val="12894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468480"/>
        <c:crosses val="autoZero"/>
        <c:auto val="1"/>
        <c:lblAlgn val="ctr"/>
        <c:lblOffset val="100"/>
        <c:noMultiLvlLbl val="0"/>
      </c:catAx>
      <c:valAx>
        <c:axId val="414684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94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11573</c:v>
                </c:pt>
                <c:pt idx="1">
                  <c:v>266.60000000000002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948736"/>
        <c:axId val="41471360"/>
        <c:axId val="0"/>
      </c:bar3DChart>
      <c:catAx>
        <c:axId val="12894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1471360"/>
        <c:crosses val="autoZero"/>
        <c:auto val="1"/>
        <c:lblAlgn val="ctr"/>
        <c:lblOffset val="100"/>
        <c:noMultiLvlLbl val="0"/>
      </c:catAx>
      <c:valAx>
        <c:axId val="41471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94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44482-12DF-459C-A5E2-25C0954DBC48}" type="presOf" srcId="{FB48CFB2-2144-464F-99B0-7B4517BBF385}" destId="{55E128A9-086C-4AB0-9BB3-7B78F9CA19C8}" srcOrd="0" destOrd="0" presId="urn:microsoft.com/office/officeart/2008/layout/RadialCluster"/>
    <dgm:cxn modelId="{C085A8DE-BB46-4359-956D-F843EAA37D31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4F344CD2-9D92-4887-8F21-ECD7A185C960}" type="presOf" srcId="{C9BABCCA-8569-4ABA-B03B-D830CDA9F6D4}" destId="{8B244CFF-22F3-49C3-BAD4-562F5B34DCEA}" srcOrd="0" destOrd="0" presId="urn:microsoft.com/office/officeart/2008/layout/RadialCluster"/>
    <dgm:cxn modelId="{80BE61B5-E9DB-4963-B169-1E4B44E04A59}" type="presOf" srcId="{B48DC76A-8C89-4A47-A084-03205D8C4A2A}" destId="{A1F9C609-4FDF-427E-A3A7-017CF8E0D1F8}" srcOrd="0" destOrd="0" presId="urn:microsoft.com/office/officeart/2008/layout/RadialCluster"/>
    <dgm:cxn modelId="{8B7ADD3C-5A73-4635-BBAD-0AECC868E7AF}" type="presOf" srcId="{30BF6DE8-1E0A-4F3F-9C5D-54B1D0FEA649}" destId="{BF1427F8-47F7-429E-8B9A-D7AD3446727D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A5F475A-A54A-4396-A9F0-3890429B60DC}" type="presOf" srcId="{51B0975B-EA65-4A15-BAF2-DB307B86BC96}" destId="{341F0CCF-4C81-46C6-BAD1-DDC17631079D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7A05E9A-D780-41EA-8B07-A504850B26F8}" type="presOf" srcId="{2C971819-3A7E-44D6-A607-E41E2CC546CA}" destId="{2A42BF92-E0CA-4C74-94D9-9AE3F4260038}" srcOrd="0" destOrd="0" presId="urn:microsoft.com/office/officeart/2008/layout/RadialCluster"/>
    <dgm:cxn modelId="{4D054EC0-9452-405C-BE7C-D125E4DB1FF9}" type="presOf" srcId="{9D6328B3-3D5F-410C-9275-2F3B736C0074}" destId="{0999DAA6-78E7-4C62-AD9F-BB89E1F317A5}" srcOrd="0" destOrd="0" presId="urn:microsoft.com/office/officeart/2008/layout/RadialCluster"/>
    <dgm:cxn modelId="{4B497EBF-1462-4E11-90AD-2D0FE80D3B92}" type="presParOf" srcId="{8B244CFF-22F3-49C3-BAD4-562F5B34DCEA}" destId="{767A95D3-4209-465C-93E1-7443651645A0}" srcOrd="0" destOrd="0" presId="urn:microsoft.com/office/officeart/2008/layout/RadialCluster"/>
    <dgm:cxn modelId="{196D42BB-34CF-41A0-A16F-70EFFC579226}" type="presParOf" srcId="{767A95D3-4209-465C-93E1-7443651645A0}" destId="{55E128A9-086C-4AB0-9BB3-7B78F9CA19C8}" srcOrd="0" destOrd="0" presId="urn:microsoft.com/office/officeart/2008/layout/RadialCluster"/>
    <dgm:cxn modelId="{1F1C76DF-3673-434A-B5C4-DBBE22D6D9FD}" type="presParOf" srcId="{767A95D3-4209-465C-93E1-7443651645A0}" destId="{2A42BF92-E0CA-4C74-94D9-9AE3F4260038}" srcOrd="1" destOrd="0" presId="urn:microsoft.com/office/officeart/2008/layout/RadialCluster"/>
    <dgm:cxn modelId="{A90BAF02-9111-42FD-BEE3-46FFFE387A5F}" type="presParOf" srcId="{767A95D3-4209-465C-93E1-7443651645A0}" destId="{A7E70BED-E9F9-4186-91D6-4C4AD5C34513}" srcOrd="2" destOrd="0" presId="urn:microsoft.com/office/officeart/2008/layout/RadialCluster"/>
    <dgm:cxn modelId="{9772D519-7544-41B2-8790-F37529557D6B}" type="presParOf" srcId="{767A95D3-4209-465C-93E1-7443651645A0}" destId="{0999DAA6-78E7-4C62-AD9F-BB89E1F317A5}" srcOrd="3" destOrd="0" presId="urn:microsoft.com/office/officeart/2008/layout/RadialCluster"/>
    <dgm:cxn modelId="{D306BB6D-B6D6-4024-96C3-CE56AE07E612}" type="presParOf" srcId="{767A95D3-4209-465C-93E1-7443651645A0}" destId="{A1F9C609-4FDF-427E-A3A7-017CF8E0D1F8}" srcOrd="4" destOrd="0" presId="urn:microsoft.com/office/officeart/2008/layout/RadialCluster"/>
    <dgm:cxn modelId="{A64D76C5-94C5-4E53-B4D5-E282DFE28CEC}" type="presParOf" srcId="{767A95D3-4209-465C-93E1-7443651645A0}" destId="{BF1427F8-47F7-429E-8B9A-D7AD3446727D}" srcOrd="5" destOrd="0" presId="urn:microsoft.com/office/officeart/2008/layout/RadialCluster"/>
    <dgm:cxn modelId="{8590AF0D-B33D-44F7-9F3F-8BA73DC70482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19 146,7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757 822,1 тыс.руб.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738 675,4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CB63E4C8-2F21-4D2B-92CD-786F15B17828}" type="presOf" srcId="{36646E02-E6B2-459D-94C0-C11EACEEBCBA}" destId="{80BD2904-FE51-40C5-B54D-D24C4EF7460B}" srcOrd="0" destOrd="0" presId="urn:microsoft.com/office/officeart/2005/8/layout/orgChart1"/>
    <dgm:cxn modelId="{749EAF6A-FD0D-49D8-98EB-0A53611FCA24}" type="presOf" srcId="{814D4CAD-5CF5-42B1-A738-D74DFEA5FFB4}" destId="{F3BF6CAD-12EC-45BA-B25E-DEA28EBDEA7A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4AE4FCC2-A7FB-422A-A900-3D7594ECB282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CE99E717-A387-4C7F-986A-5DF7201BEB2D}" type="presOf" srcId="{814D4CAD-5CF5-42B1-A738-D74DFEA5FFB4}" destId="{8E79C9C7-A4D0-47C2-AE50-367BAF0D053F}" srcOrd="1" destOrd="0" presId="urn:microsoft.com/office/officeart/2005/8/layout/orgChart1"/>
    <dgm:cxn modelId="{96603570-BF00-4FC1-A0E1-63765BAC1B2D}" type="presOf" srcId="{D7F3CA62-3240-4386-9FE9-4B857EA25710}" destId="{DB62BBAB-7AA4-4246-8804-8C6CCC8DDB58}" srcOrd="1" destOrd="0" presId="urn:microsoft.com/office/officeart/2005/8/layout/orgChart1"/>
    <dgm:cxn modelId="{27FC1F85-1515-48F4-847D-2AE2449FE1FF}" type="presOf" srcId="{FB3DF14D-5245-4592-A8EF-4D1E28FD8778}" destId="{A4EFF082-E379-4340-BDC0-C0275355A235}" srcOrd="0" destOrd="0" presId="urn:microsoft.com/office/officeart/2005/8/layout/orgChart1"/>
    <dgm:cxn modelId="{C291E80A-EC9A-4BF9-B3CA-F218EE1E7759}" type="presOf" srcId="{D7F3CA62-3240-4386-9FE9-4B857EA25710}" destId="{B3E35377-3712-4A1B-A884-B60A584EA619}" srcOrd="0" destOrd="0" presId="urn:microsoft.com/office/officeart/2005/8/layout/orgChart1"/>
    <dgm:cxn modelId="{75C1388C-256B-43D0-B125-6D3AB65AE950}" type="presParOf" srcId="{A4EFF082-E379-4340-BDC0-C0275355A235}" destId="{F2B801B7-2AF2-498C-8CCD-32CF3F482356}" srcOrd="0" destOrd="0" presId="urn:microsoft.com/office/officeart/2005/8/layout/orgChart1"/>
    <dgm:cxn modelId="{7CA44D40-6316-4AE1-9876-7F1DB2C868D6}" type="presParOf" srcId="{F2B801B7-2AF2-498C-8CCD-32CF3F482356}" destId="{A8AFE020-9282-4C1E-8C8E-1FA5E11016EE}" srcOrd="0" destOrd="0" presId="urn:microsoft.com/office/officeart/2005/8/layout/orgChart1"/>
    <dgm:cxn modelId="{AC505585-8BBE-4701-A9F0-DA4153A684D8}" type="presParOf" srcId="{A8AFE020-9282-4C1E-8C8E-1FA5E11016EE}" destId="{F3BF6CAD-12EC-45BA-B25E-DEA28EBDEA7A}" srcOrd="0" destOrd="0" presId="urn:microsoft.com/office/officeart/2005/8/layout/orgChart1"/>
    <dgm:cxn modelId="{6C5B97EA-36A8-4A5A-9769-3DCD5B85FDCD}" type="presParOf" srcId="{A8AFE020-9282-4C1E-8C8E-1FA5E11016EE}" destId="{8E79C9C7-A4D0-47C2-AE50-367BAF0D053F}" srcOrd="1" destOrd="0" presId="urn:microsoft.com/office/officeart/2005/8/layout/orgChart1"/>
    <dgm:cxn modelId="{B53D1B57-2FC5-44CC-A0D1-A1D9B818F2D4}" type="presParOf" srcId="{F2B801B7-2AF2-498C-8CCD-32CF3F482356}" destId="{0037A5B5-700E-409B-9966-687C7D60823C}" srcOrd="1" destOrd="0" presId="urn:microsoft.com/office/officeart/2005/8/layout/orgChart1"/>
    <dgm:cxn modelId="{DD0CED11-A368-448B-BF09-DB317CB181B3}" type="presParOf" srcId="{F2B801B7-2AF2-498C-8CCD-32CF3F482356}" destId="{5875A817-D721-4C08-B9AF-A2DB43FF7128}" srcOrd="2" destOrd="0" presId="urn:microsoft.com/office/officeart/2005/8/layout/orgChart1"/>
    <dgm:cxn modelId="{91CB1EA3-DA82-4AA2-B868-E67D24E4DFF9}" type="presParOf" srcId="{A4EFF082-E379-4340-BDC0-C0275355A235}" destId="{748E5DD2-337E-44E3-9C33-36949CFCEC3A}" srcOrd="1" destOrd="0" presId="urn:microsoft.com/office/officeart/2005/8/layout/orgChart1"/>
    <dgm:cxn modelId="{4F16D8EB-008A-4DEC-8209-7DC81F9C2C31}" type="presParOf" srcId="{748E5DD2-337E-44E3-9C33-36949CFCEC3A}" destId="{7F5359DC-CE19-4313-A273-A9F71B41186B}" srcOrd="0" destOrd="0" presId="urn:microsoft.com/office/officeart/2005/8/layout/orgChart1"/>
    <dgm:cxn modelId="{24B03BEE-9B99-40FA-81B8-91FFA5F3B86E}" type="presParOf" srcId="{7F5359DC-CE19-4313-A273-A9F71B41186B}" destId="{B3E35377-3712-4A1B-A884-B60A584EA619}" srcOrd="0" destOrd="0" presId="urn:microsoft.com/office/officeart/2005/8/layout/orgChart1"/>
    <dgm:cxn modelId="{752B2223-EFFD-4C97-ADA3-D964EE299AE5}" type="presParOf" srcId="{7F5359DC-CE19-4313-A273-A9F71B41186B}" destId="{DB62BBAB-7AA4-4246-8804-8C6CCC8DDB58}" srcOrd="1" destOrd="0" presId="urn:microsoft.com/office/officeart/2005/8/layout/orgChart1"/>
    <dgm:cxn modelId="{B296F4C8-322D-4C0F-91B3-EDF9CBC8CA43}" type="presParOf" srcId="{748E5DD2-337E-44E3-9C33-36949CFCEC3A}" destId="{F240C4D5-1951-4407-941B-2C97F6898EFF}" srcOrd="1" destOrd="0" presId="urn:microsoft.com/office/officeart/2005/8/layout/orgChart1"/>
    <dgm:cxn modelId="{9B1D6022-DEDD-4B89-8087-5446AEDAE3A4}" type="presParOf" srcId="{748E5DD2-337E-44E3-9C33-36949CFCEC3A}" destId="{4D93DF5E-526B-4717-9183-93B2050740B6}" srcOrd="2" destOrd="0" presId="urn:microsoft.com/office/officeart/2005/8/layout/orgChart1"/>
    <dgm:cxn modelId="{E942444C-A2D1-48DD-8DCE-575B86EB9BC7}" type="presParOf" srcId="{A4EFF082-E379-4340-BDC0-C0275355A235}" destId="{0ACCDAF3-394D-4780-A269-A7DFD6571E7C}" srcOrd="2" destOrd="0" presId="urn:microsoft.com/office/officeart/2005/8/layout/orgChart1"/>
    <dgm:cxn modelId="{A179DD41-33EA-452B-BB93-639C238BE212}" type="presParOf" srcId="{0ACCDAF3-394D-4780-A269-A7DFD6571E7C}" destId="{5A7C1492-AC4F-4416-8FAE-4D4E38870E01}" srcOrd="0" destOrd="0" presId="urn:microsoft.com/office/officeart/2005/8/layout/orgChart1"/>
    <dgm:cxn modelId="{BBDDA1E1-9989-470B-B160-6984DE854A25}" type="presParOf" srcId="{5A7C1492-AC4F-4416-8FAE-4D4E38870E01}" destId="{80BD2904-FE51-40C5-B54D-D24C4EF7460B}" srcOrd="0" destOrd="0" presId="urn:microsoft.com/office/officeart/2005/8/layout/orgChart1"/>
    <dgm:cxn modelId="{924F6129-64D2-4C90-87A6-B445A44143D4}" type="presParOf" srcId="{5A7C1492-AC4F-4416-8FAE-4D4E38870E01}" destId="{1D285D2F-8812-44E0-9553-AEF8CF7AC85C}" srcOrd="1" destOrd="0" presId="urn:microsoft.com/office/officeart/2005/8/layout/orgChart1"/>
    <dgm:cxn modelId="{FE86DDD5-ADE6-4FD3-81F7-72F81339D770}" type="presParOf" srcId="{0ACCDAF3-394D-4780-A269-A7DFD6571E7C}" destId="{152221B6-EC2A-4846-856F-03D4369F3EBF}" srcOrd="1" destOrd="0" presId="urn:microsoft.com/office/officeart/2005/8/layout/orgChart1"/>
    <dgm:cxn modelId="{0F035AB4-8A90-4EF6-9F87-DCDC6BE6AADE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8" custScaleX="62894" custScaleY="65840" custRadScaleRad="96245" custRadScaleInc="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8" custScaleX="64501" custScaleY="59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8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8" custScaleX="49290" custScaleY="42833" custRadScaleRad="115772" custRadScaleInc="18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8" custScaleX="56898" custScaleY="59278" custRadScaleRad="110105" custRadScaleInc="764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8" custLinFactNeighborX="-79549" custLinFactNeighborY="-2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8" custScaleX="59125" custScaleY="45130" custRadScaleRad="111002" custRadScaleInc="190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8" custScaleX="62796" custScaleY="55623" custRadScaleRad="104522" custRadScaleInc="-200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8" custScaleX="58366" custScaleY="55209" custRadScaleRad="103115" custRadScaleInc="799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 custLinFactNeighborX="-5721" custLinFactNeighborY="-42155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ScaleX="61953" custScaleY="54780" custRadScaleRad="123218" custRadScaleInc="-272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447CD225-1E6E-49AA-BB1F-0C6AF68F7453}" type="presParOf" srcId="{8B82EA68-B59A-424E-9756-C221A13DB47F}" destId="{553B84E4-4A31-43DB-B3BF-8E8EF2B79F2D}" srcOrd="15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43219" y="-98017"/>
          <a:ext cx="1483525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5639" y="-25597"/>
        <a:ext cx="1338685" cy="1534628"/>
      </dsp:txXfrm>
    </dsp:sp>
    <dsp:sp modelId="{43434E4B-C4FB-4DAC-9533-71DBE9279538}">
      <dsp:nvSpPr>
        <dsp:cNvPr id="0" name=""/>
        <dsp:cNvSpPr/>
      </dsp:nvSpPr>
      <dsp:spPr>
        <a:xfrm>
          <a:off x="3631772" y="759502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648934" y="92967"/>
              </a:moveTo>
              <a:arcTo wR="2295611" hR="2295611" stAng="15218293" swAng="25386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867550" y="82065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588514" y="18762"/>
              </a:moveTo>
              <a:arcTo wR="2295611" hR="2295611" stAng="16639830" swAng="32890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738 675,4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757 822,1 тыс.руб.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19 146,7 тыс.руб.</a:t>
          </a:r>
        </a:p>
      </dsp:txBody>
      <dsp:txXfrm>
        <a:off x="651870" y="3496691"/>
        <a:ext cx="1155639" cy="745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27159" y="1421618"/>
          <a:ext cx="2711049" cy="27060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424183" y="1817903"/>
        <a:ext cx="1917001" cy="1913436"/>
      </dsp:txXfrm>
    </dsp:sp>
    <dsp:sp modelId="{A0E222DD-64BD-4A89-BBB9-2B80D8318D4A}">
      <dsp:nvSpPr>
        <dsp:cNvPr id="0" name=""/>
        <dsp:cNvSpPr/>
      </dsp:nvSpPr>
      <dsp:spPr>
        <a:xfrm rot="16313466">
          <a:off x="4356233" y="1057150"/>
          <a:ext cx="151339" cy="4535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78185" y="1170554"/>
        <a:ext cx="105937" cy="272145"/>
      </dsp:txXfrm>
    </dsp:sp>
    <dsp:sp modelId="{73BC26A8-8D0F-45E6-9E3B-37EADD227262}">
      <dsp:nvSpPr>
        <dsp:cNvPr id="0" name=""/>
        <dsp:cNvSpPr/>
      </dsp:nvSpPr>
      <dsp:spPr>
        <a:xfrm>
          <a:off x="4072232" y="346695"/>
          <a:ext cx="755131" cy="7905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182818" y="462461"/>
        <a:ext cx="533959" cy="558970"/>
      </dsp:txXfrm>
    </dsp:sp>
    <dsp:sp modelId="{06F93DE9-E67A-4CE1-BC6B-5C458B1137B0}">
      <dsp:nvSpPr>
        <dsp:cNvPr id="0" name=""/>
        <dsp:cNvSpPr/>
      </dsp:nvSpPr>
      <dsp:spPr>
        <a:xfrm rot="18862681">
          <a:off x="5358702" y="1444985"/>
          <a:ext cx="206283" cy="45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8004" y="1557816"/>
        <a:ext cx="144398" cy="272145"/>
      </dsp:txXfrm>
    </dsp:sp>
    <dsp:sp modelId="{D8B200F5-4D07-49B2-A587-C2FE6CEC49F8}">
      <dsp:nvSpPr>
        <dsp:cNvPr id="0" name=""/>
        <dsp:cNvSpPr/>
      </dsp:nvSpPr>
      <dsp:spPr>
        <a:xfrm>
          <a:off x="5475003" y="903590"/>
          <a:ext cx="774425" cy="7180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588415" y="1008745"/>
        <a:ext cx="547601" cy="507733"/>
      </dsp:txXfrm>
    </dsp:sp>
    <dsp:sp modelId="{E7EAB10C-E176-4610-B2C6-BE8F83AD0F9B}">
      <dsp:nvSpPr>
        <dsp:cNvPr id="0" name=""/>
        <dsp:cNvSpPr/>
      </dsp:nvSpPr>
      <dsp:spPr>
        <a:xfrm rot="2394914">
          <a:off x="5497730" y="3638477"/>
          <a:ext cx="377287" cy="45357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10916" y="3692879"/>
        <a:ext cx="264101" cy="272145"/>
      </dsp:txXfrm>
    </dsp:sp>
    <dsp:sp modelId="{FFE63D16-C443-42C8-BB30-4CA61876A647}">
      <dsp:nvSpPr>
        <dsp:cNvPr id="0" name=""/>
        <dsp:cNvSpPr/>
      </dsp:nvSpPr>
      <dsp:spPr>
        <a:xfrm>
          <a:off x="5884833" y="4021699"/>
          <a:ext cx="591796" cy="5142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971500" y="4097012"/>
        <a:ext cx="418462" cy="363644"/>
      </dsp:txXfrm>
    </dsp:sp>
    <dsp:sp modelId="{FA950D33-9BD9-4D37-A533-789F5554AFB5}">
      <dsp:nvSpPr>
        <dsp:cNvPr id="0" name=""/>
        <dsp:cNvSpPr/>
      </dsp:nvSpPr>
      <dsp:spPr>
        <a:xfrm rot="13138658">
          <a:off x="2971314" y="1525527"/>
          <a:ext cx="295837" cy="45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50187" y="1644155"/>
        <a:ext cx="207086" cy="272145"/>
      </dsp:txXfrm>
    </dsp:sp>
    <dsp:sp modelId="{EB1C3899-7B42-47CD-912B-DD035472498D}">
      <dsp:nvSpPr>
        <dsp:cNvPr id="0" name=""/>
        <dsp:cNvSpPr/>
      </dsp:nvSpPr>
      <dsp:spPr>
        <a:xfrm>
          <a:off x="2284422" y="997358"/>
          <a:ext cx="683141" cy="7117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84466" y="1101586"/>
        <a:ext cx="483053" cy="503260"/>
      </dsp:txXfrm>
    </dsp:sp>
    <dsp:sp modelId="{A0B7EB92-DF16-476D-BB87-6C0D26E26F61}">
      <dsp:nvSpPr>
        <dsp:cNvPr id="0" name=""/>
        <dsp:cNvSpPr/>
      </dsp:nvSpPr>
      <dsp:spPr>
        <a:xfrm rot="8006235">
          <a:off x="2909134" y="3621121"/>
          <a:ext cx="281845" cy="45357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980478" y="3681138"/>
        <a:ext cx="197292" cy="272145"/>
      </dsp:txXfrm>
    </dsp:sp>
    <dsp:sp modelId="{69EA0517-EDCB-4CEB-899F-D56DCF7B4404}">
      <dsp:nvSpPr>
        <dsp:cNvPr id="0" name=""/>
        <dsp:cNvSpPr/>
      </dsp:nvSpPr>
      <dsp:spPr>
        <a:xfrm>
          <a:off x="2523106" y="4092735"/>
          <a:ext cx="709879" cy="54184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627065" y="4172087"/>
        <a:ext cx="501961" cy="383145"/>
      </dsp:txXfrm>
    </dsp:sp>
    <dsp:sp modelId="{7A035AEB-3A20-4DC3-9A60-032AB2743B03}">
      <dsp:nvSpPr>
        <dsp:cNvPr id="0" name=""/>
        <dsp:cNvSpPr/>
      </dsp:nvSpPr>
      <dsp:spPr>
        <a:xfrm rot="5324929">
          <a:off x="4316506" y="4082952"/>
          <a:ext cx="199411" cy="453575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45764" y="4143763"/>
        <a:ext cx="139588" cy="272145"/>
      </dsp:txXfrm>
    </dsp:sp>
    <dsp:sp modelId="{83F11675-07D9-406F-853D-13FD28BBB805}">
      <dsp:nvSpPr>
        <dsp:cNvPr id="0" name=""/>
        <dsp:cNvSpPr/>
      </dsp:nvSpPr>
      <dsp:spPr>
        <a:xfrm>
          <a:off x="4050757" y="4503400"/>
          <a:ext cx="753955" cy="66783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161171" y="4601202"/>
        <a:ext cx="533127" cy="472229"/>
      </dsp:txXfrm>
    </dsp:sp>
    <dsp:sp modelId="{DF27FC25-052B-426A-9E06-117E992234F6}">
      <dsp:nvSpPr>
        <dsp:cNvPr id="0" name=""/>
        <dsp:cNvSpPr/>
      </dsp:nvSpPr>
      <dsp:spPr>
        <a:xfrm rot="21475307">
          <a:off x="5833114" y="2491007"/>
          <a:ext cx="231128" cy="4535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33137" y="2582979"/>
        <a:ext cx="161790" cy="272145"/>
      </dsp:txXfrm>
    </dsp:sp>
    <dsp:sp modelId="{EDA34655-9131-4731-957F-5382F53A0660}">
      <dsp:nvSpPr>
        <dsp:cNvPr id="0" name=""/>
        <dsp:cNvSpPr/>
      </dsp:nvSpPr>
      <dsp:spPr>
        <a:xfrm>
          <a:off x="6172860" y="2365514"/>
          <a:ext cx="700766" cy="66286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275485" y="2462588"/>
        <a:ext cx="495516" cy="468714"/>
      </dsp:txXfrm>
    </dsp:sp>
    <dsp:sp modelId="{553B84E4-4A31-43DB-B3BF-8E8EF2B79F2D}">
      <dsp:nvSpPr>
        <dsp:cNvPr id="0" name=""/>
        <dsp:cNvSpPr/>
      </dsp:nvSpPr>
      <dsp:spPr>
        <a:xfrm rot="9895130">
          <a:off x="2512520" y="2802063"/>
          <a:ext cx="389711" cy="45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627420" y="2877568"/>
        <a:ext cx="272798" cy="272145"/>
      </dsp:txXfrm>
    </dsp:sp>
    <dsp:sp modelId="{E0AC84DD-2093-416F-85DE-E547FE520660}">
      <dsp:nvSpPr>
        <dsp:cNvPr id="0" name=""/>
        <dsp:cNvSpPr/>
      </dsp:nvSpPr>
      <dsp:spPr>
        <a:xfrm>
          <a:off x="1636351" y="3085595"/>
          <a:ext cx="743833" cy="657711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745283" y="3181915"/>
        <a:ext cx="525969" cy="46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0.15789</cdr:x>
      <cdr:y>0.86643</cdr:y>
    </cdr:from>
    <cdr:to>
      <cdr:x>0.25947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296144" y="1996479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52" y="1996479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0.37719</cdr:x>
      <cdr:y>0.86643</cdr:y>
    </cdr:from>
    <cdr:to>
      <cdr:x>0.47995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096344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0.60526</cdr:x>
      <cdr:y>0.86643</cdr:y>
    </cdr:from>
    <cdr:to>
      <cdr:x>0.70802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968552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0.62162</cdr:y>
    </cdr:from>
    <cdr:to>
      <cdr:x>0.67398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656184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7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0.13514</cdr:y>
    </cdr:from>
    <cdr:to>
      <cdr:x>0.58934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360040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307,0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0.62162</cdr:y>
    </cdr:from>
    <cdr:to>
      <cdr:x>0.30769</cdr:x>
      <cdr:y>0.71711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656184"/>
          <a:ext cx="360059" cy="254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0.62162</cdr:y>
    </cdr:from>
    <cdr:to>
      <cdr:x>0.67398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656184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0.43956</cdr:x>
      <cdr:y>0.08108</cdr:y>
    </cdr:from>
    <cdr:to>
      <cdr:x>0.57469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289 159,6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0.48649</cdr:y>
    </cdr:from>
    <cdr:to>
      <cdr:x>0.3663</cdr:x>
      <cdr:y>0.58198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296144"/>
          <a:ext cx="576064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75 156,0</a:t>
          </a:r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0.61111</cdr:y>
    </cdr:from>
    <cdr:to>
      <cdr:x>0.68864</cdr:x>
      <cdr:y>0.69219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584176"/>
          <a:ext cx="504040" cy="2101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0.16667</cdr:y>
    </cdr:from>
    <cdr:to>
      <cdr:x>0.60399</cdr:x>
      <cdr:y>0.24776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432048"/>
          <a:ext cx="664108" cy="21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26 614,4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0.05556</cdr:y>
    </cdr:from>
    <cdr:to>
      <cdr:x>0.38095</cdr:x>
      <cdr:y>0.15105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576089" cy="247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34 306,1</a:t>
          </a:r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0.2973</cdr:y>
    </cdr:from>
    <cdr:to>
      <cdr:x>0.67398</cdr:x>
      <cdr:y>0.37838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792088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9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0.3956</cdr:x>
      <cdr:y>0.35135</cdr:y>
    </cdr:from>
    <cdr:to>
      <cdr:x>0.53073</cdr:x>
      <cdr:y>0.43244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93610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0.05556</cdr:y>
    </cdr:from>
    <cdr:to>
      <cdr:x>0.38095</cdr:x>
      <cdr:y>0.15105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576089" cy="247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1 800,0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0.74725</cdr:x>
      <cdr:y>0.48649</cdr:y>
    </cdr:from>
    <cdr:to>
      <cdr:x>0.84981</cdr:x>
      <cdr:y>0.56757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9614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0.48649</cdr:y>
    </cdr:from>
    <cdr:to>
      <cdr:x>0.67398</cdr:x>
      <cdr:y>0.56757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29614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3 400,0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0.48649</cdr:y>
    </cdr:from>
    <cdr:to>
      <cdr:x>0.51608</cdr:x>
      <cdr:y>0.56758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129614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3 200,0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0.05556</cdr:y>
    </cdr:from>
    <cdr:to>
      <cdr:x>0.41025</cdr:x>
      <cdr:y>0.15105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24" y="148028"/>
          <a:ext cx="720099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14 838,6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0.57142</cdr:x>
      <cdr:y>0.32432</cdr:y>
    </cdr:from>
    <cdr:to>
      <cdr:x>0.67398</cdr:x>
      <cdr:y>0.4054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864096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0.3956</cdr:x>
      <cdr:y>0.32432</cdr:y>
    </cdr:from>
    <cdr:to>
      <cdr:x>0.53073</cdr:x>
      <cdr:y>0.40541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86409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0.05556</cdr:y>
    </cdr:from>
    <cdr:to>
      <cdr:x>0.38095</cdr:x>
      <cdr:y>0.15105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25" y="148028"/>
          <a:ext cx="576083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540,0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0.71794</cdr:x>
      <cdr:y>0.72973</cdr:y>
    </cdr:from>
    <cdr:to>
      <cdr:x>0.8205</cdr:x>
      <cdr:y>0.81081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944216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0.71429</cdr:y>
    </cdr:from>
    <cdr:to>
      <cdr:x>0.63003</cdr:x>
      <cdr:y>0.79537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800200"/>
          <a:ext cx="504040" cy="2043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0.18919</cdr:y>
    </cdr:from>
    <cdr:to>
      <cdr:x>0.47212</cdr:x>
      <cdr:y>0.27028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50405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212,1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0.16117</cdr:x>
      <cdr:y>0.18919</cdr:y>
    </cdr:from>
    <cdr:to>
      <cdr:x>0.27839</cdr:x>
      <cdr:y>0.28468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504056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200,6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0.73259</cdr:x>
      <cdr:y>0.66667</cdr:y>
    </cdr:from>
    <cdr:to>
      <cdr:x>0.83515</cdr:x>
      <cdr:y>0.74775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1584176"/>
          <a:ext cx="504041" cy="192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0.55677</cdr:x>
      <cdr:y>0.66667</cdr:y>
    </cdr:from>
    <cdr:to>
      <cdr:x>0.65933</cdr:x>
      <cdr:y>0.74775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584176"/>
          <a:ext cx="504041" cy="1926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0.39394</cdr:y>
    </cdr:from>
    <cdr:to>
      <cdr:x>0.47212</cdr:x>
      <cdr:y>0.47503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936104"/>
          <a:ext cx="664109" cy="192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21 512,9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0.18182</cdr:y>
    </cdr:from>
    <cdr:to>
      <cdr:x>0.3956</cdr:x>
      <cdr:y>0.27273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432048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45 327,0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0.74324</cdr:x>
      <cdr:y>0.625</cdr:y>
    </cdr:from>
    <cdr:to>
      <cdr:x>0.8458</cdr:x>
      <cdr:y>0.70608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00200"/>
          <a:ext cx="546501" cy="233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0.21622</cdr:x>
      <cdr:y>0.625</cdr:y>
    </cdr:from>
    <cdr:to>
      <cdr:x>0.31878</cdr:x>
      <cdr:y>0.70608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1800200"/>
          <a:ext cx="546501" cy="233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0.63514</cdr:x>
      <cdr:y>0.125</cdr:y>
    </cdr:from>
    <cdr:to>
      <cdr:x>0.77027</cdr:x>
      <cdr:y>0.20609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360040"/>
          <a:ext cx="720053" cy="233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8 513,2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0.43243</cdr:x>
      <cdr:y>0.125</cdr:y>
    </cdr:from>
    <cdr:to>
      <cdr:x>0.57895</cdr:x>
      <cdr:y>0.21591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4256" y="360040"/>
          <a:ext cx="780745" cy="261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8 513,2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</cdr:y>
    </cdr:from>
    <cdr:to>
      <cdr:x>0.20966</cdr:x>
      <cdr:y>0.68571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-755576" y="3024336"/>
          <a:ext cx="1728193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r>
            <a:rPr lang="ru-RU" sz="900" b="1" dirty="0" smtClean="0"/>
            <a:t>Общегосударственные вопросы 19,1 %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0.69828</cdr:x>
      <cdr:y>0.87143</cdr:y>
    </cdr:from>
    <cdr:to>
      <cdr:x>0.91667</cdr:x>
      <cdr:y>0.95284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32648" y="4392488"/>
          <a:ext cx="1824203" cy="4103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Жилищно-коммунальное</a:t>
          </a:r>
        </a:p>
        <a:p xmlns:a="http://schemas.openxmlformats.org/drawingml/2006/main">
          <a:r>
            <a:rPr lang="ru-RU" sz="900" b="1" dirty="0" smtClean="0"/>
            <a:t> хозяйство 67,8%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0.01508</cdr:x>
      <cdr:y>0.21429</cdr:y>
    </cdr:from>
    <cdr:to>
      <cdr:x>0.15718</cdr:x>
      <cdr:y>0.3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957" y="1080120"/>
          <a:ext cx="1186997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Социальная </a:t>
          </a:r>
        </a:p>
        <a:p xmlns:a="http://schemas.openxmlformats.org/drawingml/2006/main">
          <a:r>
            <a:rPr lang="ru-RU" sz="900" b="1" dirty="0" smtClean="0"/>
            <a:t>политика 0,7%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0.01949</cdr:x>
      <cdr:y>0.05714</cdr:y>
    </cdr:from>
    <cdr:to>
      <cdr:x>0.20301</cdr:x>
      <cdr:y>0.14286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635" y="288032"/>
          <a:ext cx="1512789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Национальная экономика 5,7%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0.23795</cdr:x>
      <cdr:y>0.00405</cdr:y>
    </cdr:from>
    <cdr:to>
      <cdr:x>0.37772</cdr:x>
      <cdr:y>0.06119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61456" y="20414"/>
          <a:ext cx="115212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Культура 6,3%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0.72414</cdr:x>
      <cdr:y>0.14286</cdr:y>
    </cdr:from>
    <cdr:to>
      <cdr:x>0.92241</cdr:x>
      <cdr:y>0.2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048672" y="720080"/>
          <a:ext cx="1656184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Другие расходы 0,5%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0.38793</cdr:x>
      <cdr:y>0.07143</cdr:y>
    </cdr:from>
    <cdr:to>
      <cdr:x>0.4754</cdr:x>
      <cdr:y>0.15714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3240360" y="360040"/>
          <a:ext cx="730641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0.21552</cdr:x>
      <cdr:y>0.11429</cdr:y>
    </cdr:from>
    <cdr:to>
      <cdr:x>0.35586</cdr:x>
      <cdr:y>0.18571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800200" y="576064"/>
          <a:ext cx="1172291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0.16379</cdr:x>
      <cdr:y>0.22857</cdr:y>
    </cdr:from>
    <cdr:to>
      <cdr:x>0.31034</cdr:x>
      <cdr:y>0.25714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1368152" y="1152128"/>
          <a:ext cx="122413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0.14912</cdr:x>
      <cdr:y>0.48571</cdr:y>
    </cdr:from>
    <cdr:to>
      <cdr:x>0.20337</cdr:x>
      <cdr:y>0.59127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1224136" y="2448272"/>
          <a:ext cx="445334" cy="5320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0.74561</cdr:x>
      <cdr:y>0.74286</cdr:y>
    </cdr:from>
    <cdr:to>
      <cdr:x>0.80596</cdr:x>
      <cdr:y>0.85715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6120680" y="3744416"/>
          <a:ext cx="495408" cy="5760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0.55034</cdr:x>
      <cdr:y>0.18015</cdr:y>
    </cdr:from>
    <cdr:to>
      <cdr:x>0.70759</cdr:x>
      <cdr:y>0.19444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4536504" y="908075"/>
          <a:ext cx="1296144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0.13667</cdr:y>
    </cdr:from>
    <cdr:to>
      <cdr:x>0.26534</cdr:x>
      <cdr:y>0.15765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88232" y="747929"/>
          <a:ext cx="70791" cy="114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0.26534</cdr:x>
      <cdr:y>0.14716</cdr:y>
    </cdr:from>
    <cdr:to>
      <cdr:x>0.45133</cdr:x>
      <cdr:y>0.14716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13" idx="1"/>
        </cdr:cNvCxnSpPr>
      </cdr:nvCxnSpPr>
      <cdr:spPr>
        <a:xfrm xmlns:a="http://schemas.openxmlformats.org/drawingml/2006/main" flipV="1">
          <a:off x="2159046" y="805337"/>
          <a:ext cx="1513362" cy="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0.46003</cdr:x>
      <cdr:y>0.14716</cdr:y>
    </cdr:from>
    <cdr:to>
      <cdr:x>0.66357</cdr:x>
      <cdr:y>0.18663</cdr:y>
    </cdr:to>
    <cdr:cxnSp macro="">
      <cdr:nvCxnSpPr>
        <cdr:cNvPr id="19" name="Прямая соединительная линия 18"/>
        <cdr:cNvCxnSpPr>
          <a:stCxn xmlns:a="http://schemas.openxmlformats.org/drawingml/2006/main" id="13" idx="3"/>
          <a:endCxn xmlns:a="http://schemas.openxmlformats.org/drawingml/2006/main" id="15" idx="3"/>
        </cdr:cNvCxnSpPr>
      </cdr:nvCxnSpPr>
      <cdr:spPr>
        <a:xfrm xmlns:a="http://schemas.openxmlformats.org/drawingml/2006/main">
          <a:off x="3743199" y="805337"/>
          <a:ext cx="165618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0.21239</cdr:x>
      <cdr:y>0.07088</cdr:y>
    </cdr:from>
    <cdr:to>
      <cdr:x>0.33019</cdr:x>
      <cdr:y>0.13872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621141" y="321547"/>
          <a:ext cx="899149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757 822,1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0.41593</cdr:x>
      <cdr:y>0.07088</cdr:y>
    </cdr:from>
    <cdr:to>
      <cdr:x>0.53774</cdr:x>
      <cdr:y>0.13872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174730" y="321547"/>
          <a:ext cx="929758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585 632,1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0.61947</cdr:x>
      <cdr:y>0.11035</cdr:y>
    </cdr:from>
    <cdr:to>
      <cdr:x>0.73585</cdr:x>
      <cdr:y>0.17819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4728320" y="500603"/>
          <a:ext cx="888304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727 514,4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0.45133</cdr:x>
      <cdr:y>0.13667</cdr:y>
    </cdr:from>
    <cdr:to>
      <cdr:x>0.46003</cdr:x>
      <cdr:y>0.15765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672408" y="747929"/>
          <a:ext cx="70791" cy="114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0.65487</cdr:x>
      <cdr:y>0.17614</cdr:y>
    </cdr:from>
    <cdr:to>
      <cdr:x>0.66357</cdr:x>
      <cdr:y>0.19712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328592" y="963953"/>
          <a:ext cx="70791" cy="1148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0.72973</cdr:x>
      <cdr:y>0.56522</cdr:y>
    </cdr:from>
    <cdr:to>
      <cdr:x>0.81081</cdr:x>
      <cdr:y>0.69565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936104"/>
          <a:ext cx="432048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0.54054</cdr:x>
      <cdr:y>0.08696</cdr:y>
    </cdr:from>
    <cdr:to>
      <cdr:x>0.67568</cdr:x>
      <cdr:y>0.21739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44016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15 909,3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0.41892</cdr:x>
      <cdr:y>0.26087</cdr:y>
    </cdr:from>
    <cdr:to>
      <cdr:x>0.55405</cdr:x>
      <cdr:y>0.3913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432048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14 041,1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0.30435</cdr:y>
    </cdr:from>
    <cdr:to>
      <cdr:x>0.37431</cdr:x>
      <cdr:y>0.43478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504056"/>
          <a:ext cx="77038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13 517,8</a:t>
          </a:r>
          <a:endParaRPr lang="ru-RU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0.75676</cdr:x>
      <cdr:y>0.4375</cdr:y>
    </cdr:from>
    <cdr:to>
      <cdr:x>0.87838</cdr:x>
      <cdr:y>0.53125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1008112"/>
          <a:ext cx="648072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3 743,7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0.56757</cdr:x>
      <cdr:y>0.40625</cdr:y>
    </cdr:from>
    <cdr:to>
      <cdr:x>0.70271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936104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4 573,4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0.37838</cdr:x>
      <cdr:y>0.5</cdr:y>
    </cdr:from>
    <cdr:to>
      <cdr:x>0.51351</cdr:x>
      <cdr:y>0.59375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1152128"/>
          <a:ext cx="7200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2 824,8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0.21622</cdr:x>
      <cdr:y>0.0625</cdr:y>
    </cdr:from>
    <cdr:to>
      <cdr:x>0.3608</cdr:x>
      <cdr:y>0.15625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44016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10 071,2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0.74725</cdr:x>
      <cdr:y>0.66667</cdr:y>
    </cdr:from>
    <cdr:to>
      <cdr:x>0.84981</cdr:x>
      <cdr:y>0.8125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440160"/>
          <a:ext cx="504056" cy="3150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0.26667</cdr:y>
    </cdr:from>
    <cdr:to>
      <cdr:x>0.67726</cdr:x>
      <cdr:y>0.40208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576064"/>
          <a:ext cx="664158" cy="2925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73 319,6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0.35165</cdr:x>
      <cdr:y>0.43333</cdr:y>
    </cdr:from>
    <cdr:to>
      <cdr:x>0.48678</cdr:x>
      <cdr:y>0.55833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936104"/>
          <a:ext cx="664109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39 719,1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0.16667</cdr:y>
    </cdr:from>
    <cdr:to>
      <cdr:x>0.39366</cdr:x>
      <cdr:y>0.28739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360040"/>
          <a:ext cx="710551" cy="260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90 704,0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0.56667</cdr:y>
    </cdr:from>
    <cdr:to>
      <cdr:x>0.84981</cdr:x>
      <cdr:y>0.7125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24136"/>
          <a:ext cx="504041" cy="315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0.56667</cdr:y>
    </cdr:from>
    <cdr:to>
      <cdr:x>0.68864</cdr:x>
      <cdr:y>0.70208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224136"/>
          <a:ext cx="504056" cy="292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0.3663</cdr:x>
      <cdr:y>0.56667</cdr:y>
    </cdr:from>
    <cdr:to>
      <cdr:x>0.50143</cdr:x>
      <cdr:y>0.69167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224136"/>
          <a:ext cx="664109" cy="27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266,66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0.06667</cdr:y>
    </cdr:from>
    <cdr:to>
      <cdr:x>0.40831</cdr:x>
      <cdr:y>0.18739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710552" cy="260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11 573,0</a:t>
          </a:r>
          <a:endParaRPr lang="ru-RU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0.74725</cdr:x>
      <cdr:y>0.56667</cdr:y>
    </cdr:from>
    <cdr:to>
      <cdr:x>0.84981</cdr:x>
      <cdr:y>0.7125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224136"/>
          <a:ext cx="504041" cy="315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0.56667</cdr:y>
    </cdr:from>
    <cdr:to>
      <cdr:x>0.68864</cdr:x>
      <cdr:y>0.70208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224136"/>
          <a:ext cx="504056" cy="2925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0.3663</cdr:x>
      <cdr:y>0.32432</cdr:y>
    </cdr:from>
    <cdr:to>
      <cdr:x>0.50143</cdr:x>
      <cdr:y>0.40541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864096"/>
          <a:ext cx="6641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0.06667</cdr:y>
    </cdr:from>
    <cdr:to>
      <cdr:x>0.40831</cdr:x>
      <cdr:y>0.18739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710552" cy="260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0.73259</cdr:x>
      <cdr:y>0.05405</cdr:y>
    </cdr:from>
    <cdr:to>
      <cdr:x>0.89376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144016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415 991,5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0.27027</cdr:y>
    </cdr:from>
    <cdr:to>
      <cdr:x>0.68864</cdr:x>
      <cdr:y>0.37838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720080"/>
          <a:ext cx="792088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267 804,4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0.3663</cdr:x>
      <cdr:y>0.48649</cdr:y>
    </cdr:from>
    <cdr:to>
      <cdr:x>0.51282</cdr:x>
      <cdr:y>0.56757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296144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113 086,9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0.2973</cdr:y>
    </cdr:from>
    <cdr:to>
      <cdr:x>0.38095</cdr:x>
      <cdr:y>0.39279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792088"/>
          <a:ext cx="792107" cy="254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226 415,9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finiq.ru/uploads/images/00/00/04/2014/04/07/1604c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376265" cy="18656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260232" cy="850404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accent2"/>
                </a:solidFill>
              </a:rPr>
              <a:t>М</a:t>
            </a:r>
            <a:r>
              <a:rPr lang="ru-RU" sz="2800" u="sng" dirty="0" smtClean="0">
                <a:solidFill>
                  <a:schemeClr val="accent2"/>
                </a:solidFill>
              </a:rPr>
              <a:t>униципальное образование                         «город Усть-Кут»</a:t>
            </a:r>
            <a:endParaRPr lang="ru-RU" sz="2800" u="sng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96944" cy="3096344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на 2021 год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 плановый период 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годы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pic>
        <p:nvPicPr>
          <p:cNvPr id="1030" name="Picture 6" descr="http://static.videocore.tv/images/news_photos/Hq0lYppKsfHN3JvWEbNVpY1V3INkNv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376264" cy="1650849"/>
          </a:xfrm>
          <a:prstGeom prst="rect">
            <a:avLst/>
          </a:prstGeom>
          <a:noFill/>
        </p:spPr>
      </p:pic>
      <p:pic>
        <p:nvPicPr>
          <p:cNvPr id="1032" name="Picture 8" descr="http://wap.mplaza.ru/parser/images/2e7087e606166588623467acd3483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348880"/>
            <a:ext cx="2295525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14847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«Бюджет для граждан»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404664"/>
            <a:ext cx="796035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</a:t>
            </a:r>
            <a:r>
              <a:rPr lang="ru-RU" sz="1800" b="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поселения)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2020-2023 годах 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73839"/>
              </p:ext>
            </p:extLst>
          </p:nvPr>
        </p:nvGraphicFramePr>
        <p:xfrm>
          <a:off x="683568" y="1412777"/>
          <a:ext cx="7920881" cy="2691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2020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2022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2023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27 852,6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27 925,2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28 433,1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29 736,0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270 952,2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385 156,9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214 341,1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336 923,4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433,6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5 052,9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 0,00001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304 387,3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413 630,6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243 322,7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367 207,9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93935559"/>
              </p:ext>
            </p:extLst>
          </p:nvPr>
        </p:nvGraphicFramePr>
        <p:xfrm>
          <a:off x="467544" y="4077072"/>
          <a:ext cx="82089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24744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характеристики бюджета Усть-Кутского муниципального образования (городского поселения) на 2021 год и на плановый период 2022 и 2023 годов</a:t>
            </a:r>
            <a:endParaRPr lang="ru-RU" dirty="0"/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8612827"/>
              </p:ext>
            </p:extLst>
          </p:nvPr>
        </p:nvGraphicFramePr>
        <p:xfrm>
          <a:off x="467544" y="2276873"/>
          <a:ext cx="8208912" cy="394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44216"/>
                <a:gridCol w="2052228"/>
                <a:gridCol w="2052228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2021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2022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738 675,4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585 632,1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727 514,4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 из областного бюджета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413 630,6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243</a:t>
                      </a:r>
                      <a:r>
                        <a:rPr lang="ru-RU" sz="1400" baseline="0" dirty="0" smtClean="0"/>
                        <a:t> 322</a:t>
                      </a:r>
                      <a:r>
                        <a:rPr lang="ru-RU" sz="1400" dirty="0" smtClean="0"/>
                        <a:t>,7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367 207,9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757 822,1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585 632,1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727 514,4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- 19 146,7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4044397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2021 год и на плановый период 2022 и 2023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74957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2021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17686236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1052736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72200" y="1268760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76256" y="4941168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276872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5517232"/>
            <a:ext cx="2016224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48064" y="609329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3645024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996952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887736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2021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453334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2283049"/>
              </p:ext>
            </p:extLst>
          </p:nvPr>
        </p:nvGraphicFramePr>
        <p:xfrm>
          <a:off x="467544" y="1412776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2021 - 2023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9941210"/>
              </p:ext>
            </p:extLst>
          </p:nvPr>
        </p:nvGraphicFramePr>
        <p:xfrm>
          <a:off x="827584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Основные параметры бюджета </a:t>
            </a:r>
            <a:br>
              <a:rPr lang="ru-RU" sz="1800" dirty="0" smtClean="0"/>
            </a:br>
            <a:r>
              <a:rPr lang="ru-RU" sz="1800" dirty="0" smtClean="0"/>
              <a:t>Усть-Кутского муниципального образования</a:t>
            </a:r>
            <a:br>
              <a:rPr lang="ru-RU" sz="1800" dirty="0" smtClean="0"/>
            </a:br>
            <a:r>
              <a:rPr lang="ru-RU" sz="1800" dirty="0" smtClean="0"/>
              <a:t> (городского поселения) на 2021 год</a:t>
            </a:r>
            <a:endParaRPr lang="ru-RU" sz="1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3789040"/>
            <a:ext cx="280831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2852936"/>
            <a:ext cx="28083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844824"/>
            <a:ext cx="280831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94176" y="2882280"/>
            <a:ext cx="2736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725144"/>
            <a:ext cx="28083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44824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5589240"/>
            <a:ext cx="280831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5589240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5589241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653136"/>
            <a:ext cx="1027097" cy="81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07704" y="1916832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218 437,1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28184" y="1916832"/>
            <a:ext cx="20882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42 843,9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852936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239,3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38 333,0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4" y="4725144"/>
            <a:ext cx="1872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15 118,9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07704" y="5589240"/>
            <a:ext cx="18722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459 547,1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28184" y="2852936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5 199,3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511 969,7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16216" y="4725144"/>
            <a:ext cx="18002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47 673,8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5589240"/>
            <a:ext cx="18002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150 135,4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2021 год и плановый период 2022-2023 годов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19046"/>
              </p:ext>
            </p:extLst>
          </p:nvPr>
        </p:nvGraphicFramePr>
        <p:xfrm>
          <a:off x="107504" y="676748"/>
          <a:ext cx="8928992" cy="59467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"/>
                <a:gridCol w="6655539"/>
                <a:gridCol w="616045"/>
                <a:gridCol w="616045"/>
                <a:gridCol w="681323"/>
              </a:tblGrid>
              <a:tr h="3759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2020-2022 г.г.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14 041,1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15 909,4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7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2 824,8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4 573,4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3 743,7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47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2016-2022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39 719,1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73 319,6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2018-2022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266,6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«Развитие и поддержка малого и среднего предпринимательства на территории города Усть-Кута на 2017-2021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20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113 086,9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267 804,4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415 991,5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05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2020-2022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307,0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2017-2021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289 159,6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70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поселения)» на 2018-2024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26 614,4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9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2020-2022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78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3 200,0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3 400,0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3 600,0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99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2020-2022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270,0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270,0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1865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2019-2021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212,1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93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2017-2021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21 512,9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352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2021-2023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8 513,2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8 513,2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51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520 727,7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375 497,0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423 335,2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«Эффективное управление муниципальным имуществом на период 2020-2022 г.г. на территории Усть-Кутского 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365433"/>
              </p:ext>
            </p:extLst>
          </p:nvPr>
        </p:nvGraphicFramePr>
        <p:xfrm>
          <a:off x="1475656" y="4941168"/>
          <a:ext cx="53285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65432"/>
              </p:ext>
            </p:extLst>
          </p:nvPr>
        </p:nvGraphicFramePr>
        <p:xfrm>
          <a:off x="395536" y="1196752"/>
          <a:ext cx="8280921" cy="37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720080"/>
                <a:gridCol w="720080"/>
                <a:gridCol w="864097"/>
              </a:tblGrid>
              <a:tr h="260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37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226 ,8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165,7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44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2 381,6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1 823,0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3 276,8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378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работ по технической инвентаризации и паспортизации объектов недвижимости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269,7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654,0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453,8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97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за потребление тепловой, электрической энергии, техобслуживание теплосчетчиков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810,2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3 177,9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3 212,2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32642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Нотариальные</a:t>
                      </a:r>
                      <a:r>
                        <a:rPr lang="ru-RU" sz="800" baseline="0" dirty="0" smtClean="0"/>
                        <a:t> услуги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/>
                </a:tc>
              </a:tr>
              <a:tr h="1351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Арендная плата за пользование земельными участками и другими обособленными природными объектами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Транспортный налог, госпошлина, страховая премия </a:t>
                      </a:r>
                      <a:r>
                        <a:rPr lang="ru-RU" sz="800" dirty="0" err="1" smtClean="0"/>
                        <a:t>ОСАГО</a:t>
                      </a:r>
                      <a:r>
                        <a:rPr lang="ru-RU" sz="800" dirty="0" smtClean="0"/>
                        <a:t>, и т.д.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и музыкального оборудования для </a:t>
                      </a:r>
                      <a:r>
                        <a:rPr lang="ru-RU" sz="800" dirty="0" err="1" smtClean="0"/>
                        <a:t>МБУК</a:t>
                      </a:r>
                      <a:r>
                        <a:rPr lang="ru-RU" sz="800" dirty="0" smtClean="0"/>
                        <a:t> "ДК Речники"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НДС по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Обязательный аудит муниципальных предприятий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98,</a:t>
                      </a:r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184,0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196,7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7 200,0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7 875,5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7 875,5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0,0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1691680" y="274638"/>
            <a:ext cx="6995120" cy="70609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507412" cy="5040312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муниципального образования «город Усть-Кут» – бюджета города, а именно: проекта бюджета города на 2021 год и на плановый период 2022 и 2023 годы .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folHlink"/>
                </a:solidFill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города затрагивает интересы каждого жителя города Усть-Кута.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города..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«Бюджет для граждан» нацелен на получение обратной связи от граждан,</a:t>
            </a:r>
          </a:p>
          <a:p>
            <a:pPr algn="ctr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Усть-Кутском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муниципальном образовании (городском поселении).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625859"/>
              </p:ext>
            </p:extLst>
          </p:nvPr>
        </p:nvGraphicFramePr>
        <p:xfrm>
          <a:off x="1475656" y="4077072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90833"/>
              </p:ext>
            </p:extLst>
          </p:nvPr>
        </p:nvGraphicFramePr>
        <p:xfrm>
          <a:off x="395536" y="1196752"/>
          <a:ext cx="8280921" cy="275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720080"/>
                <a:gridCol w="720080"/>
                <a:gridCol w="864097"/>
              </a:tblGrid>
              <a:tr h="260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37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 свидетельств об осуществлении перевозок по маршруту регулярных перевозок, карт маршрутов регулярных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44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объектов, нанесение</a:t>
                      </a:r>
                      <a:r>
                        <a:rPr lang="ru-RU" sz="800" baseline="0" dirty="0" smtClean="0"/>
                        <a:t> дорожной разметки и т.д.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3 527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2 332,2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78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остановочных пунктов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2 436,1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7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баннеров, цикл видео передач о мероприятиях направленных  на транспортную безопасность, изготовление полиграфической продукции-плакатов, буклетов, закладок и стикеров «Соблюдай-</a:t>
                      </a:r>
                      <a:r>
                        <a:rPr lang="ru-RU" sz="800" baseline="0" dirty="0" err="1" smtClean="0"/>
                        <a:t>ПДД</a:t>
                      </a:r>
                      <a:r>
                        <a:rPr lang="ru-RU" sz="800" baseline="0" dirty="0" smtClean="0"/>
                        <a:t>»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68,2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69,6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73,4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43,7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46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Актуализация проекта организации</a:t>
                      </a:r>
                      <a:r>
                        <a:rPr lang="ru-RU" sz="800" baseline="0" dirty="0" smtClean="0"/>
                        <a:t> дорожного движения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2 632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1 096,5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423,0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3 700,0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8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Восстановление пешеходного тротуара от пешеходного перехода до остановочного пункта "Школа № 5"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260648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2016-2022 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29546"/>
              </p:ext>
            </p:extLst>
          </p:nvPr>
        </p:nvGraphicFramePr>
        <p:xfrm>
          <a:off x="2339752" y="4509120"/>
          <a:ext cx="491459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59474"/>
              </p:ext>
            </p:extLst>
          </p:nvPr>
        </p:nvGraphicFramePr>
        <p:xfrm>
          <a:off x="313966" y="1052736"/>
          <a:ext cx="8506506" cy="368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262"/>
                <a:gridCol w="843954"/>
                <a:gridCol w="806651"/>
                <a:gridCol w="810903"/>
                <a:gridCol w="65573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 за счет средств местного бюджета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5 314,9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Прочие ремонты в области дорожной деятельности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2 397,9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1 554,0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31 286,8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26 325,7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4 819,4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236,4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</a:t>
                      </a:r>
                      <a:r>
                        <a:rPr lang="ru-RU" sz="800" dirty="0" err="1" smtClean="0"/>
                        <a:t>Ноябьрск</a:t>
                      </a:r>
                      <a:r>
                        <a:rPr lang="ru-RU" sz="800" dirty="0" smtClean="0"/>
                        <a:t>» 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5 364,6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2 668,3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5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"Газпром </a:t>
                      </a:r>
                      <a:r>
                        <a:rPr lang="ru-RU" sz="800" dirty="0" err="1" smtClean="0"/>
                        <a:t>трансгаз</a:t>
                      </a:r>
                      <a:r>
                        <a:rPr lang="ru-RU" sz="800" dirty="0" smtClean="0"/>
                        <a:t> Томск»)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50,6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57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3 200,0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40 199,1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7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автодорожного моста через р. Кута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11 014,7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31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строительству, реконструкции, капитальному ремонту, ремонту, содержанию автомобильных дорог общего пользования</a:t>
                      </a:r>
                      <a:r>
                        <a:rPr lang="ru-RU" sz="800" baseline="0" dirty="0" smtClean="0"/>
                        <a:t> местного значения (разработка и экспертиза </a:t>
                      </a:r>
                      <a:r>
                        <a:rPr lang="ru-RU" sz="800" baseline="0" dirty="0" err="1" smtClean="0"/>
                        <a:t>ПСД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2 530,0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7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5 595,3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31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автомобильной дороги общего пользования общегородского значения с устройством водопропускной трубы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4 363,0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78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5 817,2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2018-2022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65369"/>
              </p:ext>
            </p:extLst>
          </p:nvPr>
        </p:nvGraphicFramePr>
        <p:xfrm>
          <a:off x="2267744" y="350100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40299"/>
              </p:ext>
            </p:extLst>
          </p:nvPr>
        </p:nvGraphicFramePr>
        <p:xfrm>
          <a:off x="395536" y="1628800"/>
          <a:ext cx="835292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962"/>
                <a:gridCol w="900725"/>
                <a:gridCol w="720080"/>
                <a:gridCol w="796263"/>
                <a:gridCol w="643897"/>
              </a:tblGrid>
              <a:tr h="4406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FF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FF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FF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FF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FF74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транспортных терминалов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266,6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Поставка и монтаж </a:t>
                      </a:r>
                      <a:r>
                        <a:rPr lang="ru-RU" sz="800" dirty="0" err="1" smtClean="0"/>
                        <a:t>тахографов</a:t>
                      </a:r>
                      <a:r>
                        <a:rPr lang="ru-RU" sz="800" dirty="0" smtClean="0"/>
                        <a:t> на муниципальные автобусы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294,0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конкурса на право</a:t>
                      </a:r>
                      <a:r>
                        <a:rPr lang="ru-RU" sz="800" baseline="0" dirty="0" smtClean="0"/>
                        <a:t> заключения муниципального контракта по выполнению работ, связанных с осуществлением регулярных перевозок по регулярным тарифам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3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Реализация мероприятий перечня проектов народных инициатив (приобретение автобусов для пассажирских перевозок муниципальным транспортом)</a:t>
                      </a:r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11 079,0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«Развитие и поддержка малого и среднего предпринимательства на территории города Усть-Кута на 2017-2021 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99305"/>
              </p:ext>
            </p:extLst>
          </p:nvPr>
        </p:nvGraphicFramePr>
        <p:xfrm>
          <a:off x="2267744" y="321297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56470"/>
              </p:ext>
            </p:extLst>
          </p:nvPr>
        </p:nvGraphicFramePr>
        <p:xfrm>
          <a:off x="467545" y="1628800"/>
          <a:ext cx="8208912" cy="104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722"/>
                <a:gridCol w="885195"/>
                <a:gridCol w="707665"/>
                <a:gridCol w="782535"/>
                <a:gridCol w="632795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50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2</a:t>
                      </a:r>
                      <a:r>
                        <a:rPr lang="en-US" sz="800" dirty="0" smtClean="0"/>
                        <a:t>50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МП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2019-2024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700517"/>
              </p:ext>
            </p:extLst>
          </p:nvPr>
        </p:nvGraphicFramePr>
        <p:xfrm>
          <a:off x="2267744" y="321297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07956"/>
              </p:ext>
            </p:extLst>
          </p:nvPr>
        </p:nvGraphicFramePr>
        <p:xfrm>
          <a:off x="395536" y="1628800"/>
          <a:ext cx="8352927" cy="150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(в т.ч. за счет средств местного,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16 119,7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236,6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83 551,2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73  096,3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 а (в т.ч. за счет средств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59 296,2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57 850,3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184 253,2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342 895,2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99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«Профилактика экстремизма и терроризма на территории муниципального образования «город Усть-Кут» на 2020-2022 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683052"/>
              </p:ext>
            </p:extLst>
          </p:nvPr>
        </p:nvGraphicFramePr>
        <p:xfrm>
          <a:off x="2267744" y="321297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57958"/>
              </p:ext>
            </p:extLst>
          </p:nvPr>
        </p:nvGraphicFramePr>
        <p:xfrm>
          <a:off x="395536" y="1628800"/>
          <a:ext cx="8352927" cy="138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экстремизму и терроризму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7,0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7,0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Усиление мер антитеррористической защиты потенциально опасных объектов, объектов жизнеобеспечения и мест с массовым пребыванием людей на период праздничных мероприятий на территории УКМО (</a:t>
                      </a:r>
                      <a:r>
                        <a:rPr lang="ru-RU" sz="800" dirty="0" err="1" smtClean="0"/>
                        <a:t>гп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«Модернизация объектов коммунальной инфраструктуры Усть-Кутского муниципального образования (городского поселения)» на 2017-2021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32637"/>
              </p:ext>
            </p:extLst>
          </p:nvPr>
        </p:nvGraphicFramePr>
        <p:xfrm>
          <a:off x="2267744" y="386104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86992"/>
              </p:ext>
            </p:extLst>
          </p:nvPr>
        </p:nvGraphicFramePr>
        <p:xfrm>
          <a:off x="395536" y="1124744"/>
          <a:ext cx="8352927" cy="254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532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026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Подготовка к отопительному сезону котельной, расположенной по адресу: Иркутская область, г. Усть-Кут, Санаторий "Усть-Кут« (создание резервного запаса угля)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16 335,2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5 900,0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Подготовка объектов жилищно-коммунального хозяйства к отопительному сезону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6 054,3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Проектирование реконструкции инженерных сетей от котельной на биотопливе в п. 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10 467,2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90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котельной на биотопливе в районе п. Бирюсинка г. Усть-Кут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30 428,3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277 205,3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49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водовода от водозабора "Федотьевский" до котельной по ул. Балахня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17 706,2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49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Возврат средств областного бюджета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219,1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«Формирование современной городской среды Усть-Кутского муниципального образования (городского поселения)» на 2018-2024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23934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4558"/>
              </p:ext>
            </p:extLst>
          </p:nvPr>
        </p:nvGraphicFramePr>
        <p:xfrm>
          <a:off x="467544" y="1441329"/>
          <a:ext cx="820891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90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16,5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16,5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9 662,3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26 614,4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24 627,3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783,5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939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«Молодежная политика. Приоритеты, перспективы развития на 2020-2022 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996688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54638"/>
              </p:ext>
            </p:extLst>
          </p:nvPr>
        </p:nvGraphicFramePr>
        <p:xfrm>
          <a:off x="395536" y="1772816"/>
          <a:ext cx="8208912" cy="132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90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летнего отдыха и трудовой занятости молодежи. Конкурс грантов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150,0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Прочая закупка товаров, работ и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600,0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45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«Молодым семьям города Усть-Кута – доступное жилье» на 2020-2024 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0062"/>
              </p:ext>
            </p:extLst>
          </p:nvPr>
        </p:nvGraphicFramePr>
        <p:xfrm>
          <a:off x="2267744" y="335699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14243"/>
              </p:ext>
            </p:extLst>
          </p:nvPr>
        </p:nvGraphicFramePr>
        <p:xfrm>
          <a:off x="395536" y="1772816"/>
          <a:ext cx="8208912" cy="132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90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Мероприятие подпрограммы "Обеспечение жильем молодых семей" федеральной целевой программы "Жилище"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14 744,6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3 200,0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3 400,0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3 600,0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улучшению жилищных условий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94,0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45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rgbClr val="00D2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мешок с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нормандским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словом "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ett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т.е. кожаный мешок</a:t>
            </a:r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ru-RU" sz="1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2204864"/>
            <a:ext cx="2376264" cy="36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6136" y="2204864"/>
            <a:ext cx="2736304" cy="36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2204864"/>
            <a:ext cx="2376264" cy="36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БЮДЖЕТ</a:t>
            </a: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539552" y="5888504"/>
            <a:ext cx="7992888" cy="507831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ДЕФИЦИТ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2708920"/>
            <a:ext cx="2016224" cy="295232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19872" y="3140968"/>
            <a:ext cx="2016224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40152" y="3068960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3059832" y="3789040"/>
            <a:ext cx="6192688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b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b="0" dirty="0">
                <a:solidFill>
                  <a:schemeClr val="tx1"/>
                </a:solidFill>
                <a:latin typeface="Arial Narrow" panose="020B0606020202030204" pitchFamily="34" charset="0"/>
              </a:rPr>
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2020-2022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434862"/>
              </p:ext>
            </p:extLst>
          </p:nvPr>
        </p:nvGraphicFramePr>
        <p:xfrm>
          <a:off x="2267744" y="335699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47229"/>
              </p:ext>
            </p:extLst>
          </p:nvPr>
        </p:nvGraphicFramePr>
        <p:xfrm>
          <a:off x="395536" y="1772816"/>
          <a:ext cx="8208912" cy="132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90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Молодежная политика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360,0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Другие вопросы в области социальной политики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94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28237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«Обеспечение первичных мер пожарной безопасности на территории Усть-Кутского муниципального образования (городского поселения) на 2019-2021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608774"/>
              </p:ext>
            </p:extLst>
          </p:nvPr>
        </p:nvGraphicFramePr>
        <p:xfrm>
          <a:off x="2195736" y="3717032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06260"/>
              </p:ext>
            </p:extLst>
          </p:nvPr>
        </p:nvGraphicFramePr>
        <p:xfrm>
          <a:off x="395536" y="1628800"/>
          <a:ext cx="8208912" cy="20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пунктов: -создание новых противопожарных минерализованных полос в границах лесных участков с населенными пунктами (в 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и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); Обновление минерализованных полос в границах лесных участков с населенными пунктами (в пос. старый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Кирзавод и в районе </a:t>
                      </a:r>
                      <a:r>
                        <a:rPr lang="ru-RU" sz="800" dirty="0" err="1" smtClean="0"/>
                        <a:t>Мостоотряд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175,8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182,1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противопожарного инвентаря-обновление противопожарного инвентаря в здании администрации (огнетушитель, пожарный рукав)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739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«Благоустройство и обеспечение экологической безопасности на территории муниципального образования «город Усть-Кут» на 2017-2021 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3664"/>
              </p:ext>
            </p:extLst>
          </p:nvPr>
        </p:nvGraphicFramePr>
        <p:xfrm>
          <a:off x="2195736" y="4365104"/>
          <a:ext cx="49145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64585"/>
              </p:ext>
            </p:extLst>
          </p:nvPr>
        </p:nvGraphicFramePr>
        <p:xfrm>
          <a:off x="395536" y="1124744"/>
          <a:ext cx="8208912" cy="342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0651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Уличное освещение, ремонт и восстановление уличного освещения, техобслуживание,</a:t>
                      </a:r>
                      <a:r>
                        <a:rPr lang="ru-RU" sz="800" baseline="0" dirty="0" smtClean="0"/>
                        <a:t> сервисное обслуживание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13 966,3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9 200,0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кладбищах, ритуальная служба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3 998,2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1500,0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86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Озеленение и содержание</a:t>
                      </a:r>
                      <a:r>
                        <a:rPr lang="ru-RU" sz="800" baseline="0" dirty="0" smtClean="0"/>
                        <a:t>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2 820,8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74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вывоз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с несанкционированных свалок, устройство площадок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талонов на захоронение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урн и контейнеров, устройство, ремонт общественных туалетов, выгребных ям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10 321,0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5 073,5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643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</a:t>
                      </a:r>
                      <a:r>
                        <a:rPr lang="ru-RU" sz="800" baseline="0" dirty="0" smtClean="0"/>
                        <a:t> лестниц,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5 086,6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3 700,0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Установка и содержание детских игровых площадок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3 075,8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     185,2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памятников</a:t>
                      </a:r>
                      <a:r>
                        <a:rPr lang="ru-RU" sz="800" baseline="0" dirty="0" smtClean="0"/>
                        <a:t> истории и культуры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2 005,2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114,2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игрушек на новогоднюю ель, песок, установка, установка украшение новогодних елок, горок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389,6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540,0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Благоустройство общественных территорий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2 196,4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к празднованию 75-летия Победы в Великой Отечественной войне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373,6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07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Очистка водоотводных канав, ремонт канализационных сетей (септиков)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93,4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МП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«Энергосбережение и повышение энергетической эффективности в муниципальном образовании «город Усть-Кут» на 2021-2023 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53480"/>
              </p:ext>
            </p:extLst>
          </p:nvPr>
        </p:nvGraphicFramePr>
        <p:xfrm>
          <a:off x="2051720" y="2564904"/>
          <a:ext cx="53285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35328"/>
              </p:ext>
            </p:extLst>
          </p:nvPr>
        </p:nvGraphicFramePr>
        <p:xfrm>
          <a:off x="611560" y="1556792"/>
          <a:ext cx="784887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35"/>
                <a:gridCol w="1445844"/>
                <a:gridCol w="757347"/>
                <a:gridCol w="757347"/>
                <a:gridCol w="688498"/>
              </a:tblGrid>
              <a:tr h="21942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472">
                <a:tc>
                  <a:txBody>
                    <a:bodyPr/>
                    <a:lstStyle/>
                    <a:p>
                      <a:endParaRPr lang="ru-RU" sz="800" dirty="0" smtClean="0"/>
                    </a:p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"Микрорайон", 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г. Усть-Кут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8 513,2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8 513,2</a:t>
                      </a:r>
                    </a:p>
                    <a:p>
                      <a:pPr algn="ctr" fontAlgn="ctr"/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экономики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прогнозирования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проект бюджета?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бюджета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ДОХОДЫ БЮДЖЕТА ГОРОДА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45516721"/>
              </p:ext>
            </p:extLst>
          </p:nvPr>
        </p:nvGraphicFramePr>
        <p:xfrm>
          <a:off x="467544" y="4005064"/>
          <a:ext cx="8136905" cy="168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805264"/>
            <a:ext cx="2801496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– 24 469 354,07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2019 – 21 975 377,74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5805264"/>
            <a:ext cx="2656812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– 39 619 627,42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2019 – 40 075 291,41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28184" y="5805264"/>
            <a:ext cx="2495654" cy="853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– 178 930 789,91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2019 – 205 398 240, 39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36724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п.7 ст. 378.2 НК РФ, прочие объекты налогообложения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Куда зачисляются налоги, уплачиваемые гражданами города Усть-Кута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6864</TotalTime>
  <Words>3380</Words>
  <Application>Microsoft Office PowerPoint</Application>
  <PresentationFormat>Экран (4:3)</PresentationFormat>
  <Paragraphs>952</Paragraphs>
  <Slides>34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Муниципальное образование                         «город Усть-Кут»</vt:lpstr>
      <vt:lpstr>Что такое «Бюджет для граждан?»</vt:lpstr>
      <vt:lpstr>   Что такое муниципальный бюджет?</vt:lpstr>
      <vt:lpstr>ЭТАПЫ БЮДЖЕТНОГО ПРОЦЕССА</vt:lpstr>
      <vt:lpstr>На чем основывается проект бюджета?</vt:lpstr>
      <vt:lpstr>Презентация PowerPoint</vt:lpstr>
      <vt:lpstr>ДОХОДЫ БЮДЖЕТА ГОРОДА</vt:lpstr>
      <vt:lpstr>Презентация PowerPoint</vt:lpstr>
      <vt:lpstr>Куда зачисляются налоги, уплачиваемые гражданами города Усть-Кута</vt:lpstr>
      <vt:lpstr>Презентация PowerPoint</vt:lpstr>
      <vt:lpstr>Презентация PowerPoint</vt:lpstr>
      <vt:lpstr>Основные характеристики бюджета Усть-Кутского муниципального образования (городского поселения) на 2021 год и на плановый период 2022 и 2023 годов</vt:lpstr>
      <vt:lpstr>Презентация PowerPoint</vt:lpstr>
      <vt:lpstr>Презентация PowerPoint</vt:lpstr>
      <vt:lpstr>Структура расходов Усть-Кутского муниципального образования (городского поселения) 2021 год</vt:lpstr>
      <vt:lpstr>Динамика планируемых расходов Усть-Кутского муниципального образования (городского поселения)    в 2021 - 2023 годах</vt:lpstr>
      <vt:lpstr>             Основные параметры бюджета  Усть-Кутского муниципального образования  (городского поселения) на 2021 год</vt:lpstr>
      <vt:lpstr>Презентация PowerPoint</vt:lpstr>
      <vt:lpstr>    МП «Эффективное управление муниципальным имуществом на период 2020-2022 г.г. на территории Усть-Кутского муниципального образования (городского поселения)»</vt:lpstr>
      <vt:lpstr>    МП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2021-2024 г.г.»</vt:lpstr>
      <vt:lpstr>    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2016-2022 годы»</vt:lpstr>
      <vt:lpstr>    МП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2018-2022 годы»</vt:lpstr>
      <vt:lpstr>    МП Усть-Кутского муниципального образования (городского поселения) «Развитие и поддержка малого и среднего предпринимательства на территории города Усть-Кута на 2017-2021 г.г.»</vt:lpstr>
      <vt:lpstr>    МП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2019-2024 годы» </vt:lpstr>
      <vt:lpstr>    МП «Профилактика экстремизма и терроризма на территории муниципального образования «город Усть-Кут» на 2020-2022 годы» </vt:lpstr>
      <vt:lpstr>    МП «Модернизация объектов коммунальной инфраструктуры Усть-Кутского муниципального образования (городского поселения)» на 2017-2021 годы </vt:lpstr>
      <vt:lpstr>    МП «Формирование современной городской среды Усть-Кутского муниципального образования (городского поселения)» на 2018-2024 годы </vt:lpstr>
      <vt:lpstr>    МП Усть-Кутского муниципального образования (городского поселения) «Молодежная политика. Приоритеты, перспективы развития на 2020-2022 годы» </vt:lpstr>
      <vt:lpstr>    МП Усть-Кутского муниципального образования (городского поселения) «Молодым семьям города Усть-Кута – доступное жилье» на 2020-2024 годы» </vt:lpstr>
      <vt:lpstr>    МП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2020-2022 годы»</vt:lpstr>
      <vt:lpstr>    МП «Обеспечение первичных мер пожарной безопасности на территории Усть-Кутского муниципального образования (городского поселения) на 2019-2021 годы»</vt:lpstr>
      <vt:lpstr>    МП «Благоустройство и обеспечение экологической безопасности на территории муниципального образования «город Усть-Кут» на 2017-2021 годы»</vt:lpstr>
      <vt:lpstr>    МП «Энергосбережение и повышение энергетической эффективности в муниципальном образовании «город Усть-Кут» на 2021-2023 годы»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Орлова</cp:lastModifiedBy>
  <cp:revision>637</cp:revision>
  <cp:lastPrinted>2020-12-21T08:46:10Z</cp:lastPrinted>
  <dcterms:created xsi:type="dcterms:W3CDTF">2016-05-13T03:50:22Z</dcterms:created>
  <dcterms:modified xsi:type="dcterms:W3CDTF">2020-12-29T02:17:40Z</dcterms:modified>
</cp:coreProperties>
</file>